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58" r:id="rId3"/>
    <p:sldId id="260" r:id="rId4"/>
    <p:sldId id="261" r:id="rId5"/>
    <p:sldId id="262" r:id="rId6"/>
    <p:sldId id="264" r:id="rId7"/>
    <p:sldId id="271" r:id="rId8"/>
    <p:sldId id="273" r:id="rId9"/>
    <p:sldId id="279" r:id="rId10"/>
    <p:sldId id="280" r:id="rId11"/>
    <p:sldId id="281" r:id="rId12"/>
    <p:sldId id="282" r:id="rId13"/>
    <p:sldId id="283" r:id="rId14"/>
    <p:sldId id="284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18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548F0D-0AB0-432B-8A87-5F1BF30CD7F9}" type="datetimeFigureOut">
              <a:rPr lang="ru-RU" smtClean="0"/>
              <a:pPr>
                <a:defRPr/>
              </a:pPr>
              <a:t>16.09.2020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0B6597-4426-4D55-AEF9-36CCA11C101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17D4BD-F9A3-400B-81B6-A6293FE89CC1}" type="datetimeFigureOut">
              <a:rPr lang="ru-RU" smtClean="0"/>
              <a:pPr>
                <a:defRPr/>
              </a:pPr>
              <a:t>16.09.2020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9699B3-C7C9-41C7-B931-361843F2D9B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D89CE6-F622-4B4C-A7D6-C8D85075AFF4}" type="datetimeFigureOut">
              <a:rPr lang="ru-RU" smtClean="0"/>
              <a:pPr>
                <a:defRPr/>
              </a:pPr>
              <a:t>16.09.2020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C31581-E1C2-49F7-843C-10D349A847A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5F73FA-34D4-46DD-BE67-D65B5B654BE2}" type="datetimeFigureOut">
              <a:rPr lang="ru-RU" smtClean="0"/>
              <a:pPr>
                <a:defRPr/>
              </a:pPr>
              <a:t>16.09.2020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AABB8B-990A-42FF-9BA4-4C1A20198FE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87A790-0B47-412F-A493-1BE103E5616E}" type="datetimeFigureOut">
              <a:rPr lang="ru-RU" smtClean="0"/>
              <a:pPr>
                <a:defRPr/>
              </a:pPr>
              <a:t>16.09.2020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53B89F-CE5C-49BC-918E-0F7A27B8425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8FD55A-AB77-449E-867A-DF9519AEB62C}" type="datetimeFigureOut">
              <a:rPr lang="ru-RU" smtClean="0"/>
              <a:pPr>
                <a:defRPr/>
              </a:pPr>
              <a:t>16.09.2020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2D2DF3-C840-4C24-80A5-C5E999AB66A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77AB4A-142B-4512-AB0D-A1C69E15C6BE}" type="datetimeFigureOut">
              <a:rPr lang="ru-RU" smtClean="0"/>
              <a:pPr>
                <a:defRPr/>
              </a:pPr>
              <a:t>16.09.2020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655EAB-E1D7-4D76-835E-44364E062C1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35CF86-9772-462D-ADED-7BDE9A27540A}" type="datetimeFigureOut">
              <a:rPr lang="ru-RU" smtClean="0"/>
              <a:pPr>
                <a:defRPr/>
              </a:pPr>
              <a:t>16.09.2020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DB896E-D0BD-4FCC-A14B-F32408CC984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119F70-22AE-464A-82AF-705D5B2F2F0D}" type="datetimeFigureOut">
              <a:rPr lang="ru-RU" smtClean="0"/>
              <a:pPr>
                <a:defRPr/>
              </a:pPr>
              <a:t>16.09.2020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A28869-8D93-48B4-9390-637B10206DE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97B319-051C-427D-A815-71AF20CB5D82}" type="datetimeFigureOut">
              <a:rPr lang="ru-RU" smtClean="0"/>
              <a:pPr>
                <a:defRPr/>
              </a:pPr>
              <a:t>16.09.2020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162D5A-47D3-4571-B744-2C22E2F7BB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C99C6C-9E97-4432-9EC5-A85456D582AE}" type="datetimeFigureOut">
              <a:rPr lang="ru-RU" smtClean="0"/>
              <a:pPr>
                <a:defRPr/>
              </a:pPr>
              <a:t>16.09.2020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FC0F9C-D6AB-4A15-94CB-6A55BC44EBE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151F51D-2D6F-4123-AB8C-6659313C1FB5}" type="datetimeFigureOut">
              <a:rPr lang="ru-RU" smtClean="0"/>
              <a:pPr>
                <a:defRPr/>
              </a:pPr>
              <a:t>16.09.2020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9D593E5-D539-468F-BDF5-E0EBB474F91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/>
          <a:lstStyle/>
          <a:p>
            <a:pPr marL="0" indent="0">
              <a:buNone/>
            </a:pPr>
            <a:r>
              <a:rPr lang="ru-RU" sz="4400" i="1" dirty="0" smtClean="0"/>
              <a:t>1. </a:t>
            </a:r>
            <a:r>
              <a:rPr lang="ru-RU" sz="4400" b="1" dirty="0"/>
              <a:t>Первичная классификация систем</a:t>
            </a:r>
            <a:endParaRPr lang="ru-RU" sz="4400" dirty="0"/>
          </a:p>
          <a:p>
            <a:pPr marL="0" indent="0">
              <a:buNone/>
            </a:pPr>
            <a:r>
              <a:rPr lang="ru-RU" sz="4400" b="1" dirty="0"/>
              <a:t>2.</a:t>
            </a:r>
            <a:r>
              <a:rPr lang="ru-RU" sz="4400" dirty="0"/>
              <a:t> </a:t>
            </a:r>
            <a:r>
              <a:rPr lang="ru-RU" sz="4400" b="1" dirty="0"/>
              <a:t>Типы систем</a:t>
            </a:r>
            <a:endParaRPr lang="ru-RU" sz="4400" dirty="0"/>
          </a:p>
          <a:p>
            <a:pPr marL="0" indent="0">
              <a:buNone/>
            </a:pPr>
            <a:r>
              <a:rPr lang="ru-RU" sz="4400" b="1" dirty="0"/>
              <a:t>3. Отношения в системах</a:t>
            </a:r>
            <a:endParaRPr lang="ru-RU" sz="4400" dirty="0"/>
          </a:p>
          <a:p>
            <a:pPr marL="0" lv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4900" dirty="0" smtClean="0"/>
              <a:t>Тема </a:t>
            </a:r>
            <a:r>
              <a:rPr lang="ru-RU" sz="4900" dirty="0"/>
              <a:t>2</a:t>
            </a:r>
            <a:r>
              <a:rPr lang="ru-RU" sz="4900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805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548680"/>
            <a:ext cx="8496943" cy="6264696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Многосвязная </a:t>
            </a:r>
            <a:r>
              <a:rPr lang="ru-RU" dirty="0"/>
              <a:t>структура </a:t>
            </a:r>
            <a:r>
              <a:rPr lang="ru-RU" dirty="0" smtClean="0"/>
              <a:t>имеет </a:t>
            </a:r>
            <a:r>
              <a:rPr lang="ru-RU" dirty="0"/>
              <a:t>структуру полного графа. Надежность функционирования максимальная, эффективность функционирования высокая за счет наличия кратчайших путей, стоимость — максимальная.</a:t>
            </a:r>
          </a:p>
          <a:p>
            <a:r>
              <a:rPr lang="ru-RU" b="1" dirty="0"/>
              <a:t>Звездная </a:t>
            </a:r>
            <a:r>
              <a:rPr lang="ru-RU" dirty="0"/>
              <a:t>структура </a:t>
            </a:r>
            <a:r>
              <a:rPr lang="ru-RU" dirty="0" smtClean="0"/>
              <a:t>имеет </a:t>
            </a:r>
            <a:r>
              <a:rPr lang="ru-RU" dirty="0"/>
              <a:t>центральный узел, который выполняет роль центра, все остальные элементы системы являются подчиненными.</a:t>
            </a:r>
          </a:p>
          <a:p>
            <a:r>
              <a:rPr lang="ru-RU" b="1" dirty="0" err="1"/>
              <a:t>Графовая</a:t>
            </a:r>
            <a:r>
              <a:rPr lang="ru-RU" b="1" dirty="0"/>
              <a:t> </a:t>
            </a:r>
            <a:r>
              <a:rPr lang="ru-RU" dirty="0"/>
              <a:t>структура </a:t>
            </a:r>
            <a:r>
              <a:rPr lang="ru-RU" dirty="0" smtClean="0"/>
              <a:t>используется </a:t>
            </a:r>
            <a:r>
              <a:rPr lang="ru-RU" dirty="0"/>
              <a:t>обычно при описании производственно-технологических систем.</a:t>
            </a:r>
          </a:p>
          <a:p>
            <a:r>
              <a:rPr lang="ru-RU" b="1" dirty="0"/>
              <a:t>Иерархическая </a:t>
            </a:r>
            <a:r>
              <a:rPr lang="ru-RU" dirty="0"/>
              <a:t>структура получила наиболее широкое распространение при проектировании систем управления, чем выше уровень иерархии, тем меньшим числом связей обладают его элементы. Все элементы кроме верхнего и нижнего уровней обладают как командными, так и подчиненными функциями управления.</a:t>
            </a:r>
          </a:p>
          <a:p>
            <a:r>
              <a:rPr lang="ru-RU" b="1" dirty="0"/>
              <a:t>Иерархические структуры </a:t>
            </a:r>
            <a:r>
              <a:rPr lang="ru-RU" dirty="0"/>
              <a:t>представляют собой декомпозицию системы в пространстве. Все вершины (узлы) и связи (дуги, ребра) существуют в этих структурах одновременно (не разнесены во времени).</a:t>
            </a:r>
          </a:p>
          <a:p>
            <a:r>
              <a:rPr lang="ru-RU" b="1" dirty="0"/>
              <a:t>Сетевая </a:t>
            </a:r>
            <a:r>
              <a:rPr lang="ru-RU" dirty="0"/>
              <a:t>структура </a:t>
            </a:r>
            <a:r>
              <a:rPr lang="ru-RU" b="1" dirty="0"/>
              <a:t>(сеть) </a:t>
            </a:r>
            <a:r>
              <a:rPr lang="ru-RU" dirty="0"/>
              <a:t>— разновидность </a:t>
            </a:r>
            <a:r>
              <a:rPr lang="ru-RU" dirty="0" err="1"/>
              <a:t>графовой</a:t>
            </a:r>
            <a:r>
              <a:rPr lang="ru-RU" dirty="0"/>
              <a:t> структуры, представляющая собой декомпозицию системы во времени.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4878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404664"/>
            <a:ext cx="8640959" cy="6192688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b="1" dirty="0" smtClean="0"/>
              <a:t>ВОПРОС 4</a:t>
            </a:r>
          </a:p>
          <a:p>
            <a:r>
              <a:rPr lang="ru-RU" dirty="0" smtClean="0"/>
              <a:t>Самое </a:t>
            </a:r>
            <a:r>
              <a:rPr lang="ru-RU" dirty="0"/>
              <a:t>простое определение звучит так:</a:t>
            </a:r>
          </a:p>
          <a:p>
            <a:r>
              <a:rPr lang="ru-RU" b="1" i="1" dirty="0"/>
              <a:t>связи </a:t>
            </a:r>
            <a:r>
              <a:rPr lang="ru-RU" i="1" dirty="0"/>
              <a:t>— это то, что объединяет элементы в целое.</a:t>
            </a:r>
            <a:endParaRPr lang="ru-RU" dirty="0"/>
          </a:p>
          <a:p>
            <a:r>
              <a:rPr lang="ru-RU" dirty="0"/>
              <a:t>Рассмотрим более глубокое определение.</a:t>
            </a:r>
          </a:p>
          <a:p>
            <a:r>
              <a:rPr lang="ru-RU" i="1" dirty="0"/>
              <a:t>Отношение взаимной зависимости, обусловленности, общности между элементами системы, которое может быть механическим (обмен усилиями), трофическим (обмен энергией) и сигналами (обмен информацией), называется </a:t>
            </a:r>
            <a:r>
              <a:rPr lang="ru-RU" b="1" i="1" dirty="0"/>
              <a:t>связью </a:t>
            </a:r>
            <a:r>
              <a:rPr lang="ru-RU" i="1" dirty="0"/>
              <a:t>(взаимосвязью) элементов.</a:t>
            </a:r>
            <a:endParaRPr lang="ru-RU" dirty="0"/>
          </a:p>
          <a:p>
            <a:r>
              <a:rPr lang="ru-RU" i="1" dirty="0"/>
              <a:t>Связями первого порядка </a:t>
            </a:r>
            <a:r>
              <a:rPr lang="ru-RU" dirty="0"/>
              <a:t>называются связи, функционально необходимые друг другу. Дополнительные связи называются </a:t>
            </a:r>
            <a:r>
              <a:rPr lang="ru-RU" i="1" dirty="0"/>
              <a:t>связями второго порядка. </a:t>
            </a:r>
            <a:r>
              <a:rPr lang="ru-RU" dirty="0"/>
              <a:t>Если они присутствуют, то в значительной степени улучшают действие системы (проявление эффекта синергии), но не являются функционально необходимыми. Излишние или противоречивые связи называются </a:t>
            </a:r>
            <a:r>
              <a:rPr lang="ru-RU" i="1" dirty="0"/>
              <a:t>связями третьего порядка. </a:t>
            </a:r>
            <a:r>
              <a:rPr lang="ru-RU" dirty="0"/>
              <a:t>Иногда связь определяют как ограничение свободы элементов. Действительно, элементы, вступая в связь друг с другом, утрачивают часть своих свойств, которыми они потенциально обладали в свободном состоянии.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9758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476672"/>
            <a:ext cx="8352927" cy="6048672"/>
          </a:xfrm>
        </p:spPr>
        <p:txBody>
          <a:bodyPr>
            <a:normAutofit/>
          </a:bodyPr>
          <a:lstStyle/>
          <a:p>
            <a:r>
              <a:rPr lang="ru-RU" dirty="0"/>
              <a:t>Существуют несколько классификаций связей. Связи можно охарактеризовать </a:t>
            </a:r>
            <a:r>
              <a:rPr lang="ru-RU" i="1" dirty="0"/>
              <a:t>направлением, силой, характером </a:t>
            </a:r>
            <a:r>
              <a:rPr lang="ru-RU" dirty="0"/>
              <a:t>(видом) По первому признаку связи делятся на </a:t>
            </a:r>
            <a:r>
              <a:rPr lang="ru-RU" i="1" dirty="0"/>
              <a:t>направленные </a:t>
            </a:r>
            <a:r>
              <a:rPr lang="ru-RU" dirty="0"/>
              <a:t>и </a:t>
            </a:r>
            <a:r>
              <a:rPr lang="ru-RU" i="1" dirty="0"/>
              <a:t>ненаправленные. </a:t>
            </a:r>
            <a:r>
              <a:rPr lang="ru-RU" dirty="0"/>
              <a:t>По второму - на </a:t>
            </a:r>
            <a:r>
              <a:rPr lang="ru-RU" b="1" i="1" dirty="0"/>
              <a:t>сильные </a:t>
            </a:r>
            <a:r>
              <a:rPr lang="ru-RU" b="1" dirty="0"/>
              <a:t>и </a:t>
            </a:r>
            <a:r>
              <a:rPr lang="ru-RU" b="1" i="1" dirty="0"/>
              <a:t>слабые</a:t>
            </a:r>
            <a:r>
              <a:rPr lang="ru-RU" i="1" dirty="0"/>
              <a:t>. </a:t>
            </a:r>
            <a:r>
              <a:rPr lang="ru-RU" dirty="0"/>
              <a:t>По характеру (виду) различают связи </a:t>
            </a:r>
            <a:r>
              <a:rPr lang="ru-RU" i="1" dirty="0"/>
              <a:t>подчинения, </a:t>
            </a:r>
            <a:r>
              <a:rPr lang="ru-RU" dirty="0"/>
              <a:t>связи </a:t>
            </a:r>
            <a:r>
              <a:rPr lang="ru-RU" i="1" dirty="0"/>
              <a:t>порождения (генетические), равноправные (безразличные), </a:t>
            </a:r>
            <a:r>
              <a:rPr lang="ru-RU" dirty="0"/>
              <a:t>связи </a:t>
            </a:r>
            <a:r>
              <a:rPr lang="ru-RU" i="1" dirty="0"/>
              <a:t>управления.</a:t>
            </a:r>
            <a:endParaRPr lang="ru-RU" dirty="0"/>
          </a:p>
          <a:p>
            <a:r>
              <a:rPr lang="ru-RU" b="1" i="1" dirty="0" smtClean="0"/>
              <a:t>Связь </a:t>
            </a:r>
            <a:r>
              <a:rPr lang="ru-RU" i="1" dirty="0"/>
              <a:t>- это способ взаимодействия входов и выходов элементов.</a:t>
            </a:r>
            <a:endParaRPr lang="ru-RU" dirty="0"/>
          </a:p>
          <a:p>
            <a:r>
              <a:rPr lang="ru-RU" dirty="0"/>
              <a:t>В свете такого определения связи делятся на </a:t>
            </a:r>
            <a:r>
              <a:rPr lang="ru-RU" i="1" dirty="0"/>
              <a:t>прямые </a:t>
            </a:r>
            <a:r>
              <a:rPr lang="ru-RU" dirty="0"/>
              <a:t>и </a:t>
            </a:r>
            <a:r>
              <a:rPr lang="ru-RU" i="1" dirty="0" smtClean="0"/>
              <a:t>обратные.</a:t>
            </a:r>
          </a:p>
          <a:p>
            <a:r>
              <a:rPr lang="ru-RU" b="1" i="1" dirty="0" smtClean="0"/>
              <a:t>Прямой </a:t>
            </a:r>
            <a:r>
              <a:rPr lang="ru-RU" i="1" dirty="0"/>
              <a:t>называется связь между выходом одного элемента и входом другого, </a:t>
            </a:r>
            <a:endParaRPr lang="ru-RU" i="1" dirty="0" smtClean="0"/>
          </a:p>
          <a:p>
            <a:r>
              <a:rPr lang="ru-RU" b="1" i="1" dirty="0" smtClean="0"/>
              <a:t>обратной </a:t>
            </a:r>
            <a:r>
              <a:rPr lang="ru-RU" i="1" dirty="0"/>
              <a:t>— связь между выходом и входом одного и того же объекта.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3538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476672"/>
            <a:ext cx="8496943" cy="6120680"/>
          </a:xfrm>
        </p:spPr>
        <p:txBody>
          <a:bodyPr/>
          <a:lstStyle/>
          <a:p>
            <a:r>
              <a:rPr lang="ru-RU" sz="2800" dirty="0"/>
              <a:t>Различают </a:t>
            </a:r>
            <a:r>
              <a:rPr lang="ru-RU" sz="2800" i="1" dirty="0"/>
              <a:t>положительную (усиливающую) </a:t>
            </a:r>
            <a:r>
              <a:rPr lang="ru-RU" sz="2800" dirty="0"/>
              <a:t>и </a:t>
            </a:r>
            <a:r>
              <a:rPr lang="ru-RU" sz="2800" i="1" dirty="0"/>
              <a:t>отрицательную (уравновешивающую) </a:t>
            </a:r>
            <a:r>
              <a:rPr lang="ru-RU" sz="2800" dirty="0"/>
              <a:t>обратные связи. Если ограничиться только внешними причинами изменения выхода, то можно остановиться на таких определениях.</a:t>
            </a:r>
          </a:p>
          <a:p>
            <a:r>
              <a:rPr lang="ru-RU" sz="2800" b="1" i="1" dirty="0"/>
              <a:t>Обратная связь, </a:t>
            </a:r>
            <a:r>
              <a:rPr lang="ru-RU" sz="2800" i="1" dirty="0"/>
              <a:t>уменьшающая влияние входного воздействия на выходную величину, называется отрицательной, а увеличивающая это влияние — положительной.</a:t>
            </a:r>
            <a:endParaRPr lang="ru-RU" sz="2800" dirty="0"/>
          </a:p>
          <a:p>
            <a:r>
              <a:rPr lang="ru-RU" sz="2800" b="1" i="1" dirty="0" smtClean="0"/>
              <a:t>положительная </a:t>
            </a:r>
            <a:r>
              <a:rPr lang="ru-RU" sz="2800" i="1" dirty="0"/>
              <a:t>(усиливающая) обратная связь усиливает тенденцию изменения выхода системы, а </a:t>
            </a:r>
            <a:r>
              <a:rPr lang="ru-RU" sz="2800" b="1" i="1" dirty="0"/>
              <a:t>отрицательная </a:t>
            </a:r>
            <a:r>
              <a:rPr lang="ru-RU" sz="2800" i="1" dirty="0"/>
              <a:t>(уравновешивающая) — ее уменьшает.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47006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476672"/>
            <a:ext cx="8496943" cy="6120680"/>
          </a:xfrm>
        </p:spPr>
        <p:txBody>
          <a:bodyPr>
            <a:normAutofit fontScale="92500" lnSpcReduction="10000"/>
          </a:bodyPr>
          <a:lstStyle/>
          <a:p>
            <a:r>
              <a:rPr lang="ru-RU" i="1" dirty="0"/>
              <a:t>Усиливающая обратная связь </a:t>
            </a:r>
            <a:r>
              <a:rPr lang="ru-RU" dirty="0"/>
              <a:t>возникает, когда первоначальное изменение усиливается последующими. Другими словами, "следствие" изменения усиливает его "причину", которая в свою очередь увеличивает изменение. В результате система начинает с нарастающей скоростью удаляться от первоначального состояния.</a:t>
            </a:r>
          </a:p>
          <a:p>
            <a:r>
              <a:rPr lang="ru-RU" dirty="0"/>
              <a:t>Это может привести к </a:t>
            </a:r>
            <a:r>
              <a:rPr lang="ru-RU" i="1" dirty="0"/>
              <a:t>усиливающей упреждающей связи, </a:t>
            </a:r>
            <a:r>
              <a:rPr lang="ru-RU" dirty="0"/>
              <a:t>которая возникает тогда, когда сам факт прогноза отталкивает систему от прогнозируемого состояния, и прогноз оказывается </a:t>
            </a:r>
            <a:r>
              <a:rPr lang="ru-RU" dirty="0" err="1"/>
              <a:t>самоупраздняемым</a:t>
            </a:r>
            <a:r>
              <a:rPr lang="ru-RU" dirty="0"/>
              <a:t> пророчеством.</a:t>
            </a:r>
          </a:p>
          <a:p>
            <a:r>
              <a:rPr lang="ru-RU" i="1" dirty="0"/>
              <a:t>Уравновешивающая обратная связь </a:t>
            </a:r>
            <a:r>
              <a:rPr lang="ru-RU" dirty="0"/>
              <a:t>возникает, когда изменения в системе нейтрализуют первоначальное изменение и ослабляют его последствия Другими словами, "следствие" изменения противоположно его "причине". Система приходит к устойчивому состоянию — к достижению своей "цели".</a:t>
            </a:r>
          </a:p>
          <a:p>
            <a:r>
              <a:rPr lang="ru-RU" i="1" dirty="0"/>
              <a:t>Уравновешивающая упреждающая связь </a:t>
            </a:r>
            <a:r>
              <a:rPr lang="ru-RU" dirty="0"/>
              <a:t>возникает, когда ожидание изменения подталкивает систему к прогнозируемому состоянию, и прогноз оказывается </a:t>
            </a:r>
            <a:r>
              <a:rPr lang="ru-RU" dirty="0" err="1"/>
              <a:t>самоосуществляющимся</a:t>
            </a:r>
            <a:r>
              <a:rPr lang="ru-RU" dirty="0"/>
              <a:t> пророчеством.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6537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9" y="548680"/>
            <a:ext cx="8352928" cy="6192688"/>
          </a:xfrm>
        </p:spPr>
        <p:txBody>
          <a:bodyPr>
            <a:normAutofit lnSpcReduction="10000"/>
          </a:bodyPr>
          <a:lstStyle/>
          <a:p>
            <a:r>
              <a:rPr lang="ru-RU" sz="2800" dirty="0"/>
              <a:t>По природе элементов различают: </a:t>
            </a:r>
            <a:r>
              <a:rPr lang="ru-RU" sz="2800" b="1" dirty="0"/>
              <a:t>материальные (конкретные, реальные) абстрактные системы.  </a:t>
            </a:r>
            <a:endParaRPr lang="ru-RU" sz="2800" dirty="0"/>
          </a:p>
          <a:p>
            <a:r>
              <a:rPr lang="ru-RU" sz="2800" dirty="0"/>
              <a:t>По происхождению системы разделяются </a:t>
            </a:r>
            <a:r>
              <a:rPr lang="ru-RU" sz="2800" b="1" dirty="0"/>
              <a:t>на природные, искусственные и смешанные.</a:t>
            </a:r>
            <a:endParaRPr lang="ru-RU" sz="2800" dirty="0"/>
          </a:p>
          <a:p>
            <a:r>
              <a:rPr lang="ru-RU" sz="2800" b="1" dirty="0"/>
              <a:t>Природные системы</a:t>
            </a:r>
            <a:r>
              <a:rPr lang="ru-RU" sz="2800" dirty="0"/>
              <a:t> - это многокомпонентные объекты, которые имеют свойства систем и возникают вследствие природных процессов.  </a:t>
            </a:r>
            <a:r>
              <a:rPr lang="ru-RU" sz="2800" b="1" dirty="0"/>
              <a:t>Искусственная система</a:t>
            </a:r>
            <a:r>
              <a:rPr lang="ru-RU" sz="2800" dirty="0"/>
              <a:t> - это система, которая создана человеком как способ для достижения определенной цели.  </a:t>
            </a:r>
          </a:p>
          <a:p>
            <a:r>
              <a:rPr lang="ru-RU" sz="2800" b="1" i="1" dirty="0"/>
              <a:t>Смешанные системы</a:t>
            </a:r>
            <a:r>
              <a:rPr lang="ru-RU" sz="2800" dirty="0"/>
              <a:t> имеют искусственные и природные подсистемы. Например, лесное хозяйство рядом с лесными участками имеет механизмы для добывания и обработки древесины. 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9501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548680"/>
            <a:ext cx="8640960" cy="5976664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По взаимодействию с внешней средой различают два типа систем: закрытые и открытые.</a:t>
            </a:r>
            <a:r>
              <a:rPr lang="ru-RU" dirty="0"/>
              <a:t>  </a:t>
            </a:r>
          </a:p>
          <a:p>
            <a:r>
              <a:rPr lang="ru-RU" b="1" u="sng" dirty="0"/>
              <a:t>Закрытая система</a:t>
            </a:r>
            <a:r>
              <a:rPr lang="ru-RU" dirty="0"/>
              <a:t> имеет фиксированные границы, ее действие характеризуется высокой степенью независимости от окружающей среды. Например, часы обычно считают закрытой системой. Пока в ней существует источник энергии, до тех пор система не зависит от среды. </a:t>
            </a:r>
          </a:p>
          <a:p>
            <a:r>
              <a:rPr lang="ru-RU" b="1" u="sng" dirty="0"/>
              <a:t>Открытая система</a:t>
            </a:r>
            <a:r>
              <a:rPr lang="ru-RU" dirty="0"/>
              <a:t> характеризуется взаимодействием с внешней средой. Энергия, информация, вещество, материалы есть объекты обмена открытой системы со средой через границы системы. Обычно открытая система имеет свойство той или иной мерой приспосабливаться к изменениям во внешней среде и должна это делать, чтобы продлевать свое существование и действие. Открытыми системами являются организационные системы. Существование любой организации зависит от внешнего мира. </a:t>
            </a:r>
          </a:p>
        </p:txBody>
      </p:sp>
    </p:spTree>
    <p:extLst>
      <p:ext uri="{BB962C8B-B14F-4D97-AF65-F5344CB8AC3E}">
        <p14:creationId xmlns:p14="http://schemas.microsoft.com/office/powerpoint/2010/main" val="307748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620688"/>
            <a:ext cx="8640960" cy="6237312"/>
          </a:xfrm>
        </p:spPr>
        <p:txBody>
          <a:bodyPr>
            <a:normAutofit fontScale="92500" lnSpcReduction="20000"/>
          </a:bodyPr>
          <a:lstStyle/>
          <a:p>
            <a:r>
              <a:rPr lang="ru-RU" sz="3200" dirty="0"/>
              <a:t>Системы, для исследования которых с целью управления не хватает материальных ресурсов времени, базы данных, иных способов, считаются </a:t>
            </a:r>
            <a:r>
              <a:rPr lang="ru-RU" sz="3200" b="1" dirty="0"/>
              <a:t>большими.</a:t>
            </a:r>
            <a:r>
              <a:rPr lang="ru-RU" sz="3200" dirty="0"/>
              <a:t> То есть большими являются системы, исследование которых имеет трудности, связанные с размерами. Примерами больших систем являются экономическая система страны, </a:t>
            </a:r>
            <a:r>
              <a:rPr lang="ru-RU" sz="3200" dirty="0" err="1"/>
              <a:t>нейрофизическая</a:t>
            </a:r>
            <a:r>
              <a:rPr lang="ru-RU" sz="3200" dirty="0"/>
              <a:t> система мозга человека и тому подобное. </a:t>
            </a:r>
          </a:p>
          <a:p>
            <a:r>
              <a:rPr lang="ru-RU" sz="3200" dirty="0"/>
              <a:t> Признаком </a:t>
            </a:r>
            <a:r>
              <a:rPr lang="ru-RU" sz="3200" b="1" dirty="0"/>
              <a:t>простой</a:t>
            </a:r>
            <a:r>
              <a:rPr lang="ru-RU" sz="3200" dirty="0"/>
              <a:t> системы есть сравнительно небольшой объем информации, который нужен для ее успешного управления.  Системы, при исследовании которых не хватает информации для эффективного управления, считают </a:t>
            </a:r>
            <a:r>
              <a:rPr lang="ru-RU" sz="3200" b="1" dirty="0"/>
              <a:t>сложными.</a:t>
            </a:r>
            <a:r>
              <a:rPr lang="ru-RU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6941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5865515"/>
          </a:xfrm>
        </p:spPr>
        <p:txBody>
          <a:bodyPr>
            <a:noAutofit/>
          </a:bodyPr>
          <a:lstStyle/>
          <a:p>
            <a:endParaRPr lang="ru-RU" sz="3200" dirty="0" smtClean="0"/>
          </a:p>
          <a:p>
            <a:r>
              <a:rPr lang="ru-RU" sz="3200" dirty="0" smtClean="0"/>
              <a:t>Все </a:t>
            </a:r>
            <a:r>
              <a:rPr lang="ru-RU" sz="3200" dirty="0"/>
              <a:t>изложенное выше позволяет формализовать определение термина “система”, а именно: система - это  многоуровневая конструкция из взаимодействующих элементов, объединяемых в подсистемы нескольких уровней для достижения единой цели функционирования (целевой функции). </a:t>
            </a:r>
          </a:p>
          <a:p>
            <a:endParaRPr lang="ru-RU" sz="3200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198380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696744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ru-RU" sz="3800" dirty="0"/>
              <a:t> </a:t>
            </a:r>
            <a:r>
              <a:rPr lang="ru-RU" sz="4200" b="1" dirty="0"/>
              <a:t>2. Типы систем </a:t>
            </a:r>
            <a:endParaRPr lang="ru-RU" sz="4200" dirty="0"/>
          </a:p>
          <a:p>
            <a:r>
              <a:rPr lang="ru-RU" sz="3800" dirty="0"/>
              <a:t>Используя различные критерии, можно установить большое количество типов систем:  </a:t>
            </a:r>
          </a:p>
          <a:p>
            <a:r>
              <a:rPr lang="ru-RU" sz="3800" dirty="0"/>
              <a:t>а) По назначению системы в иерархии:  - </a:t>
            </a:r>
            <a:r>
              <a:rPr lang="ru-RU" sz="3800" dirty="0" err="1"/>
              <a:t>сверхсистема</a:t>
            </a:r>
            <a:r>
              <a:rPr lang="ru-RU" sz="3800" dirty="0"/>
              <a:t>; - система;  - подсистема. </a:t>
            </a:r>
          </a:p>
          <a:p>
            <a:r>
              <a:rPr lang="ru-RU" sz="3800" dirty="0"/>
              <a:t>б) По связям с окружением: - открытые (с определенным окружением, то есть хотя бы с одним  входом и одним выходом); - запертые (без связей с окружением). </a:t>
            </a:r>
          </a:p>
          <a:p>
            <a:r>
              <a:rPr lang="ru-RU" sz="3800" dirty="0"/>
              <a:t>в) По изменению состояния: - динамические (состояние изменяется с течением времени); - статические (состояние не изменяется с течением времени). </a:t>
            </a:r>
          </a:p>
          <a:p>
            <a:r>
              <a:rPr lang="ru-RU" sz="3800" dirty="0"/>
              <a:t>г) По характеру функционирования: - детерминированные (в зависимости от состояния системы можно однозначно судить о ее функционировании); - стохастические (можно только высказать предположения относительно различных возможных вариантов функционирования). </a:t>
            </a:r>
          </a:p>
          <a:p>
            <a:r>
              <a:rPr lang="ru-RU" sz="3800" dirty="0"/>
              <a:t>д) По виду элементов (относительно их конкретности): - конкретные (элементами являются реальные объекты); - абстрактные (элементы – абстрагированные объекты). </a:t>
            </a:r>
          </a:p>
          <a:p>
            <a:r>
              <a:rPr lang="ru-RU" sz="3800" dirty="0"/>
              <a:t>е) По происхождению:  - природные (образованные природой); - искусственные (созданные людьми); - смешанные. ж) По характеру зависимости выходов: - комбинаторные (выход зависит только от входа); - </a:t>
            </a:r>
            <a:r>
              <a:rPr lang="ru-RU" sz="3800" dirty="0" err="1"/>
              <a:t>секвентивные</a:t>
            </a:r>
            <a:r>
              <a:rPr lang="ru-RU" sz="3800" dirty="0"/>
              <a:t> (выход зависит от входа и иных причин). </a:t>
            </a:r>
          </a:p>
          <a:p>
            <a:r>
              <a:rPr lang="ru-RU" sz="3800" dirty="0"/>
              <a:t>з) По степени сложности структуры:  - сверхсложные (например, мозг, народное хозяйство страны); - очень сложные (полностью автоматизированное производство, производственный комплекс); - сложные (легковой автомобиль, библиотека университета); - простые (семейная библиотека, болтовое соединение). </a:t>
            </a:r>
          </a:p>
          <a:p>
            <a:r>
              <a:rPr lang="ru-RU" sz="3800" dirty="0"/>
              <a:t>и) По типу элементов: - системы типа “объект” (дом, двигатель, машина); - системы типа “процесс” (изготовление, фильтрация). 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31400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Типы структур: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pic>
        <p:nvPicPr>
          <p:cNvPr id="4" name="Объект 3" descr="https://studfiles.net/html/2706/218/html_YksO0aP4cH.9SHb/img-tQS9R1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16" y="1772816"/>
            <a:ext cx="8735972" cy="1800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https://studfiles.net/html/2706/218/html_YksO0aP4cH.9SHb/img-G1YaRQ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933056"/>
            <a:ext cx="8712968" cy="23762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8513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https://studfiles.net/html/2706/218/html_YksO0aP4cH.9SHb/img-b1qNqP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8650"/>
            <a:ext cx="8640960" cy="181621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https://studfiles.net/html/2706/218/html_YksO0aP4cH.9SHb/img-nSWy3u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420888"/>
            <a:ext cx="8640960" cy="223224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https://studfiles.net/html/2706/218/html_YksO0aP4cH.9SHb/img-wmaMhX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797152"/>
            <a:ext cx="8640960" cy="19442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2824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548680"/>
            <a:ext cx="8496943" cy="6048672"/>
          </a:xfrm>
        </p:spPr>
        <p:txBody>
          <a:bodyPr/>
          <a:lstStyle/>
          <a:p>
            <a:r>
              <a:rPr lang="ru-RU" b="1" dirty="0"/>
              <a:t>Линейная (последовательная) </a:t>
            </a:r>
            <a:r>
              <a:rPr lang="ru-RU" dirty="0" smtClean="0"/>
              <a:t>структура характеризуется </a:t>
            </a:r>
            <a:r>
              <a:rPr lang="ru-RU" dirty="0"/>
              <a:t>тем, что каждая вершина связана с двумя соседними При выходе из строя хотя бы одного элемента (связи) структура разрушается. Примером такой структуры является конвейер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b="1" dirty="0" smtClean="0"/>
              <a:t>Кольцевая </a:t>
            </a:r>
            <a:r>
              <a:rPr lang="ru-RU" dirty="0"/>
              <a:t>структура </a:t>
            </a:r>
            <a:r>
              <a:rPr lang="ru-RU" dirty="0" smtClean="0"/>
              <a:t>отличается </a:t>
            </a:r>
            <a:r>
              <a:rPr lang="ru-RU" dirty="0"/>
              <a:t>замкнутостью, любые два элемента обладают двумя направлениями связи. Это повышает скорость общения, делает структуру более живучей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b="1" dirty="0"/>
              <a:t>Сотовая </a:t>
            </a:r>
            <a:r>
              <a:rPr lang="ru-RU" dirty="0"/>
              <a:t>структура </a:t>
            </a:r>
            <a:endParaRPr lang="ru-RU" dirty="0" smtClean="0"/>
          </a:p>
          <a:p>
            <a:r>
              <a:rPr lang="ru-RU" dirty="0" smtClean="0"/>
              <a:t>характеризуется </a:t>
            </a:r>
            <a:r>
              <a:rPr lang="ru-RU" dirty="0"/>
              <a:t>наличием резервных связей, что повышает надежность (живучесть) функционирования структуры, но приводит к повышению ее стоимости.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92367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214</TotalTime>
  <Words>1278</Words>
  <Application>Microsoft Office PowerPoint</Application>
  <PresentationFormat>Экран (4:3)</PresentationFormat>
  <Paragraphs>56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Волна</vt:lpstr>
      <vt:lpstr> Тема 2.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Типы структур: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Тема1. Нормы делового этикета и их значение в бизнесе. </dc:title>
  <dc:creator>122</dc:creator>
  <cp:lastModifiedBy>инна</cp:lastModifiedBy>
  <cp:revision>44</cp:revision>
  <dcterms:created xsi:type="dcterms:W3CDTF">2012-01-20T05:43:46Z</dcterms:created>
  <dcterms:modified xsi:type="dcterms:W3CDTF">2020-09-16T05:29:50Z</dcterms:modified>
</cp:coreProperties>
</file>